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9" r:id="rId4"/>
    <p:sldId id="271" r:id="rId5"/>
    <p:sldId id="272" r:id="rId6"/>
    <p:sldId id="315" r:id="rId7"/>
    <p:sldId id="327" r:id="rId8"/>
    <p:sldId id="316" r:id="rId9"/>
    <p:sldId id="317" r:id="rId10"/>
    <p:sldId id="318" r:id="rId11"/>
    <p:sldId id="319" r:id="rId12"/>
    <p:sldId id="322" r:id="rId13"/>
    <p:sldId id="320" r:id="rId14"/>
    <p:sldId id="321" r:id="rId15"/>
    <p:sldId id="323" r:id="rId16"/>
    <p:sldId id="265" r:id="rId17"/>
  </p:sldIdLst>
  <p:sldSz cx="12192000" cy="6858000"/>
  <p:notesSz cx="6858000" cy="9144000"/>
  <p:custDataLst>
    <p:tags r:id="rId19"/>
  </p:custDataLst>
  <p:defaultTextStyle>
    <a:defPPr>
      <a:defRPr lang="zh-S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6E00"/>
    <a:srgbClr val="378DC0"/>
    <a:srgbClr val="3887B2"/>
    <a:srgbClr val="2B5072"/>
    <a:srgbClr val="2145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49" autoAdjust="0"/>
    <p:restoredTop sz="96190"/>
  </p:normalViewPr>
  <p:slideViewPr>
    <p:cSldViewPr>
      <p:cViewPr varScale="1">
        <p:scale>
          <a:sx n="67" d="100"/>
          <a:sy n="67" d="100"/>
        </p:scale>
        <p:origin x="60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2023/4/13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2020-5-15</a:t>
            </a:r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SG" altLang="en-US"/>
              <a:t>FIN308 金融经济学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</p:spTree>
  </p:cSld>
  <p:clrMapOvr>
    <a:masterClrMapping/>
  </p:clrMapOvr>
  <p:transition spd="slow"/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2020-5-15</a:t>
            </a:r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SG" altLang="en-US"/>
              <a:t>FIN308 金融经济学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</p:spTree>
  </p:cSld>
  <p:clrMapOvr>
    <a:masterClrMapping/>
  </p:clrMapOvr>
  <p:transition spd="slow"/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2020-5-15</a:t>
            </a:r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SG" altLang="en-US"/>
              <a:t>FIN308 金融经济学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</p:spTree>
  </p:cSld>
  <p:clrMapOvr>
    <a:masterClrMapping/>
  </p:clrMapOvr>
  <p:transition spd="slow"/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2020-5-15</a:t>
            </a:r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SG" altLang="en-US"/>
              <a:t>FIN308 金融经济学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</p:spTree>
  </p:cSld>
  <p:clrMapOvr>
    <a:masterClrMapping/>
  </p:clrMapOvr>
  <p:transition spd="slow"/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2020-5-15</a:t>
            </a:r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SG" altLang="en-US"/>
              <a:t>FIN308 金融经济学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l="27101" r="37013"/>
          <a:stretch>
            <a:fillRect/>
          </a:stretch>
        </p:blipFill>
        <p:spPr>
          <a:xfrm>
            <a:off x="0" y="0"/>
            <a:ext cx="3699481" cy="6881740"/>
          </a:xfrm>
          <a:prstGeom prst="rect">
            <a:avLst/>
          </a:prstGeom>
        </p:spPr>
      </p:pic>
    </p:spTree>
  </p:cSld>
  <p:clrMapOvr>
    <a:masterClrMapping/>
  </p:clrMapOvr>
  <p:transition spd="slow"/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2020-5-15</a:t>
            </a:r>
            <a:endParaRPr lang="zh-SG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SG" altLang="en-US"/>
              <a:t>FIN308 金融经济学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</p:spTree>
  </p:cSld>
  <p:clrMapOvr>
    <a:masterClrMapping/>
  </p:clrMapOvr>
  <p:transition spd="slow"/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2020-5-15</a:t>
            </a:r>
            <a:endParaRPr lang="zh-SG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SG" altLang="en-US"/>
              <a:t>FIN308 金融经济学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</p:spTree>
  </p:cSld>
  <p:clrMapOvr>
    <a:masterClrMapping/>
  </p:clrMapOvr>
  <p:transition spd="slow"/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2020-5-15</a:t>
            </a:r>
            <a:endParaRPr lang="zh-SG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SG" altLang="en-US"/>
              <a:t>FIN308 金融经济学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8404" y="-18363"/>
            <a:ext cx="10328299" cy="6894726"/>
          </a:xfrm>
          <a:prstGeom prst="rect">
            <a:avLst/>
          </a:prstGeom>
        </p:spPr>
      </p:pic>
      <p:sp>
        <p:nvSpPr>
          <p:cNvPr id="8" name="弦形 7"/>
          <p:cNvSpPr/>
          <p:nvPr userDrawn="1"/>
        </p:nvSpPr>
        <p:spPr>
          <a:xfrm rot="12134382">
            <a:off x="-2659628" y="-1705216"/>
            <a:ext cx="10440636" cy="10268431"/>
          </a:xfrm>
          <a:prstGeom prst="chor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sp>
        <p:nvSpPr>
          <p:cNvPr id="9" name="弦形 8"/>
          <p:cNvSpPr/>
          <p:nvPr userDrawn="1"/>
        </p:nvSpPr>
        <p:spPr>
          <a:xfrm rot="12134382">
            <a:off x="-2537170" y="-1897056"/>
            <a:ext cx="10756555" cy="10725519"/>
          </a:xfrm>
          <a:prstGeom prst="chord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838" y="2578564"/>
            <a:ext cx="2657611" cy="1700871"/>
          </a:xfrm>
          <a:prstGeom prst="rect">
            <a:avLst/>
          </a:prstGeom>
        </p:spPr>
      </p:pic>
    </p:spTree>
  </p:cSld>
  <p:clrMapOvr>
    <a:masterClrMapping/>
  </p:clrMapOvr>
  <p:transition spd="slow"/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2020-5-15</a:t>
            </a:r>
            <a:endParaRPr lang="zh-SG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SG" altLang="en-US"/>
              <a:t>FIN308 金融经济学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6582284"/>
            <a:ext cx="12192000" cy="27571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</p:spTree>
  </p:cSld>
  <p:clrMapOvr>
    <a:masterClrMapping/>
  </p:clrMapOvr>
  <p:transition spd="slow"/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2020-5-15</a:t>
            </a:r>
            <a:endParaRPr lang="zh-SG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SG" altLang="en-US"/>
              <a:t>FIN308 金融经济学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</p:spTree>
  </p:cSld>
  <p:clrMapOvr>
    <a:masterClrMapping/>
  </p:clrMapOvr>
  <p:transition spd="slow"/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2020-5-15</a:t>
            </a:r>
            <a:endParaRPr lang="zh-SG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SG" altLang="en-US"/>
              <a:t>FIN308 金融经济学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</p:spTree>
  </p:cSld>
  <p:clrMapOvr>
    <a:masterClrMapping/>
  </p:clrMapOvr>
  <p:transition spd="slow"/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2020-5-15</a:t>
            </a:r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SG" altLang="en-US"/>
              <a:t>FIN308 金融经济学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/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S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 flipV="1">
            <a:off x="474650" y="3573087"/>
            <a:ext cx="6742828" cy="1"/>
          </a:xfrm>
          <a:prstGeom prst="line">
            <a:avLst/>
          </a:prstGeom>
          <a:ln w="28575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35047" y="2920534"/>
            <a:ext cx="7022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zh-CN" altLang="en-US" sz="2800" b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zh-CN" altLang="en-US" sz="2800" b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CCE</a:t>
            </a:r>
            <a:r>
              <a:rPr lang="zh-CN" altLang="en-US" sz="2800" b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Organized?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1</a:t>
            </a:fld>
            <a:endParaRPr lang="zh-SG" altLang="en-US"/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432612" y="2848952"/>
            <a:ext cx="7326776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60543" y="165500"/>
            <a:ext cx="3219075" cy="530492"/>
            <a:chOff x="4299773" y="1452059"/>
            <a:chExt cx="3219075" cy="530492"/>
          </a:xfrm>
        </p:grpSpPr>
        <p:sp>
          <p:nvSpPr>
            <p:cNvPr id="5" name="矩形 4"/>
            <p:cNvSpPr/>
            <p:nvPr/>
          </p:nvSpPr>
          <p:spPr>
            <a:xfrm>
              <a:off x="4955326" y="1486472"/>
              <a:ext cx="25635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altLang="zh-CN" sz="2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Methods</a:t>
              </a:r>
              <a:r>
                <a:rPr lang="zh-CN" altLang="en-US" sz="2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and</a:t>
              </a:r>
              <a:r>
                <a:rPr lang="zh-CN" altLang="en-US" sz="2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Idea</a:t>
              </a: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7" name="矩形: 圆角 6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矩形: 圆角 7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altLang="zh-SG" sz="32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9" name="直接连接符 8"/>
          <p:cNvCxnSpPr/>
          <p:nvPr/>
        </p:nvCxnSpPr>
        <p:spPr>
          <a:xfrm flipV="1">
            <a:off x="1487075" y="1124292"/>
            <a:ext cx="9634960" cy="4954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79"/>
          <a:stretch>
            <a:fillRect/>
          </a:stretch>
        </p:blipFill>
        <p:spPr>
          <a:xfrm>
            <a:off x="8976360" y="5725160"/>
            <a:ext cx="2969895" cy="8216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958590" y="607811"/>
            <a:ext cx="42748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CCE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Organization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16096" y="1441728"/>
            <a:ext cx="6397519" cy="4752092"/>
          </a:xfrm>
          <a:prstGeom prst="rect">
            <a:avLst/>
          </a:prstGeom>
        </p:spPr>
      </p:pic>
      <p:sp>
        <p:nvSpPr>
          <p:cNvPr id="13" name="文本框 99"/>
          <p:cNvSpPr txBox="1"/>
          <p:nvPr/>
        </p:nvSpPr>
        <p:spPr>
          <a:xfrm>
            <a:off x="7134966" y="1552352"/>
            <a:ext cx="4433642" cy="163121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/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From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slides,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we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can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know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that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each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CCE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consists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of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9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REGs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while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each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REG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consists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of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 err="1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REs.</a:t>
            </a:r>
            <a:endParaRPr lang="en-US" altLang="zh-CN" sz="2000" b="1" dirty="0">
              <a:solidFill>
                <a:srgbClr val="11111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Since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QPSK</a:t>
            </a:r>
            <a:r>
              <a:rPr lang="zh-CN" altLang="en-US" sz="2000" b="1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is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used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for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CCE,</a:t>
            </a:r>
            <a:r>
              <a:rPr lang="zh-CN" altLang="en-US" sz="2000" b="1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each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CCE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consists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of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72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bits.</a:t>
            </a:r>
            <a:endParaRPr lang="en-US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60543" y="165500"/>
            <a:ext cx="3219075" cy="530492"/>
            <a:chOff x="4299773" y="1452059"/>
            <a:chExt cx="3219075" cy="530492"/>
          </a:xfrm>
        </p:grpSpPr>
        <p:sp>
          <p:nvSpPr>
            <p:cNvPr id="5" name="矩形 4"/>
            <p:cNvSpPr/>
            <p:nvPr/>
          </p:nvSpPr>
          <p:spPr>
            <a:xfrm>
              <a:off x="4955326" y="1486472"/>
              <a:ext cx="25635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altLang="zh-CN" sz="2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Methods</a:t>
              </a:r>
              <a:r>
                <a:rPr lang="zh-CN" altLang="en-US" sz="2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and</a:t>
              </a:r>
              <a:r>
                <a:rPr lang="zh-CN" altLang="en-US" sz="2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Idea</a:t>
              </a: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7" name="矩形: 圆角 6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矩形: 圆角 7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altLang="zh-SG" sz="32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9" name="直接连接符 8"/>
          <p:cNvCxnSpPr/>
          <p:nvPr/>
        </p:nvCxnSpPr>
        <p:spPr>
          <a:xfrm flipV="1">
            <a:off x="1487075" y="1124292"/>
            <a:ext cx="9634960" cy="4954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79"/>
          <a:stretch>
            <a:fillRect/>
          </a:stretch>
        </p:blipFill>
        <p:spPr>
          <a:xfrm>
            <a:off x="8976360" y="5725160"/>
            <a:ext cx="2969895" cy="8216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958590" y="607811"/>
            <a:ext cx="42748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CCE</a:t>
            </a:r>
          </a:p>
        </p:txBody>
      </p:sp>
      <p:sp>
        <p:nvSpPr>
          <p:cNvPr id="13" name="文本框 99"/>
          <p:cNvSpPr txBox="1"/>
          <p:nvPr/>
        </p:nvSpPr>
        <p:spPr>
          <a:xfrm>
            <a:off x="755748" y="1203893"/>
            <a:ext cx="10680503" cy="193899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/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CCEs can be used to transmit DCI(Downlink Control Indicator), </a:t>
            </a:r>
            <a:r>
              <a:rPr 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DCI maintains at least the following information</a:t>
            </a:r>
            <a:br>
              <a:rPr 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• which resource blocks carry your data</a:t>
            </a:r>
            <a:br>
              <a:rPr 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• what kind of modulation and coding scheme is used for the data transmission </a:t>
            </a:r>
          </a:p>
          <a:p>
            <a:pPr algn="l"/>
            <a:r>
              <a:rPr 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• One DCI is carried by one or multiple CCE (CCE Aggregation) </a:t>
            </a:r>
          </a:p>
          <a:p>
            <a:pPr algn="l"/>
            <a:endParaRPr lang="en-US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027" y="2911016"/>
            <a:ext cx="8841943" cy="2743091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60543" y="165500"/>
            <a:ext cx="3219075" cy="530492"/>
            <a:chOff x="4299773" y="1452059"/>
            <a:chExt cx="3219075" cy="530492"/>
          </a:xfrm>
        </p:grpSpPr>
        <p:sp>
          <p:nvSpPr>
            <p:cNvPr id="5" name="矩形 4"/>
            <p:cNvSpPr/>
            <p:nvPr/>
          </p:nvSpPr>
          <p:spPr>
            <a:xfrm>
              <a:off x="4955326" y="1486472"/>
              <a:ext cx="25635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altLang="zh-CN" sz="2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Methods</a:t>
              </a:r>
              <a:r>
                <a:rPr lang="zh-CN" altLang="en-US" sz="2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and</a:t>
              </a:r>
              <a:r>
                <a:rPr lang="zh-CN" altLang="en-US" sz="2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Idea</a:t>
              </a: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7" name="矩形: 圆角 6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矩形: 圆角 7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altLang="zh-SG" sz="32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9" name="直接连接符 8"/>
          <p:cNvCxnSpPr/>
          <p:nvPr/>
        </p:nvCxnSpPr>
        <p:spPr>
          <a:xfrm flipV="1">
            <a:off x="1487075" y="1124292"/>
            <a:ext cx="9634960" cy="4954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79"/>
          <a:stretch>
            <a:fillRect/>
          </a:stretch>
        </p:blipFill>
        <p:spPr>
          <a:xfrm>
            <a:off x="8976360" y="5725160"/>
            <a:ext cx="2969895" cy="8216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958590" y="607811"/>
            <a:ext cx="42748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CCE</a:t>
            </a:r>
          </a:p>
        </p:txBody>
      </p:sp>
      <p:sp>
        <p:nvSpPr>
          <p:cNvPr id="13" name="文本框 99"/>
          <p:cNvSpPr txBox="1"/>
          <p:nvPr/>
        </p:nvSpPr>
        <p:spPr>
          <a:xfrm>
            <a:off x="614836" y="1239977"/>
            <a:ext cx="1102578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/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For 1.4MHz system, there are 6 RBs in one slot, hence 12 RBs in one subframe.</a:t>
            </a:r>
          </a:p>
          <a:p>
            <a:pPr algn="l"/>
            <a:r>
              <a:rPr 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And each subframe, there are two symbols being used to transmit control info. And RBG size equals to 1, from given table.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00" y="2674147"/>
            <a:ext cx="7772400" cy="32797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081" y="2947705"/>
            <a:ext cx="2501900" cy="838200"/>
          </a:xfrm>
          <a:prstGeom prst="rect">
            <a:avLst/>
          </a:prstGeom>
        </p:spPr>
      </p:pic>
      <p:sp>
        <p:nvSpPr>
          <p:cNvPr id="14" name="Frame 13"/>
          <p:cNvSpPr/>
          <p:nvPr/>
        </p:nvSpPr>
        <p:spPr>
          <a:xfrm>
            <a:off x="8550879" y="3249705"/>
            <a:ext cx="2736304" cy="28803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3793" y="4267288"/>
            <a:ext cx="2288242" cy="1278510"/>
          </a:xfrm>
          <a:prstGeom prst="rect">
            <a:avLst/>
          </a:prstGeom>
        </p:spPr>
      </p:pic>
      <p:cxnSp>
        <p:nvCxnSpPr>
          <p:cNvPr id="17" name="Curved Connector 16"/>
          <p:cNvCxnSpPr>
            <a:stCxn id="3" idx="3"/>
            <a:endCxn id="15" idx="3"/>
          </p:cNvCxnSpPr>
          <p:nvPr/>
        </p:nvCxnSpPr>
        <p:spPr>
          <a:xfrm flipH="1">
            <a:off x="11122035" y="3366805"/>
            <a:ext cx="47946" cy="1539738"/>
          </a:xfrm>
          <a:prstGeom prst="curvedConnector3">
            <a:avLst>
              <a:gd name="adj1" fmla="val -4767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60543" y="165500"/>
            <a:ext cx="3219075" cy="530492"/>
            <a:chOff x="4299773" y="1452059"/>
            <a:chExt cx="3219075" cy="530492"/>
          </a:xfrm>
        </p:grpSpPr>
        <p:sp>
          <p:nvSpPr>
            <p:cNvPr id="5" name="矩形 4"/>
            <p:cNvSpPr/>
            <p:nvPr/>
          </p:nvSpPr>
          <p:spPr>
            <a:xfrm>
              <a:off x="4955326" y="1486472"/>
              <a:ext cx="25635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altLang="zh-CN" sz="2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Methods</a:t>
              </a:r>
              <a:r>
                <a:rPr lang="zh-CN" altLang="en-US" sz="2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and</a:t>
              </a:r>
              <a:r>
                <a:rPr lang="zh-CN" altLang="en-US" sz="2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Idea</a:t>
              </a: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7" name="矩形: 圆角 6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矩形: 圆角 7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altLang="zh-SG" sz="32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9" name="直接连接符 8"/>
          <p:cNvCxnSpPr/>
          <p:nvPr/>
        </p:nvCxnSpPr>
        <p:spPr>
          <a:xfrm flipV="1">
            <a:off x="1487075" y="1124292"/>
            <a:ext cx="9634960" cy="4954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79"/>
          <a:stretch>
            <a:fillRect/>
          </a:stretch>
        </p:blipFill>
        <p:spPr>
          <a:xfrm>
            <a:off x="8976360" y="5725160"/>
            <a:ext cx="2969895" cy="8216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958590" y="607811"/>
            <a:ext cx="42748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CCE</a:t>
            </a:r>
          </a:p>
        </p:txBody>
      </p:sp>
      <p:sp>
        <p:nvSpPr>
          <p:cNvPr id="13" name="文本框 99"/>
          <p:cNvSpPr txBox="1"/>
          <p:nvPr/>
        </p:nvSpPr>
        <p:spPr>
          <a:xfrm>
            <a:off x="755748" y="1239977"/>
            <a:ext cx="10680503" cy="129266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/>
            <a:r>
              <a:rPr lang="en-US" altLang="zh-CN" sz="2000" dirty="0">
                <a:solidFill>
                  <a:srgbClr val="111111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For 1.4MHz system, there are 6 RBs in one slot,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hence 12 RBs in one subframe.</a:t>
            </a:r>
          </a:p>
          <a:p>
            <a:pPr algn="l"/>
            <a:r>
              <a:rPr lang="en-US" sz="2000" dirty="0">
                <a:solidFill>
                  <a:srgbClr val="111111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And each subframe, there are two symbols being used to transmit control info.</a:t>
            </a:r>
          </a:p>
          <a:p>
            <a:pPr algn="l"/>
            <a:r>
              <a:rPr 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There are 12 x 6 =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72</a:t>
            </a:r>
            <a:r>
              <a:rPr 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REs in each symbol</a:t>
            </a:r>
          </a:p>
          <a:p>
            <a:pPr algn="l"/>
            <a:r>
              <a:rPr lang="en-US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(or calculated by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12 subcarriers x 7 symbols per slot / 7 symbols per slot x 6 RBG per slot x 1 RB per RBG)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00" y="2674147"/>
            <a:ext cx="7772400" cy="32797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081" y="2947705"/>
            <a:ext cx="2501900" cy="838200"/>
          </a:xfrm>
          <a:prstGeom prst="rect">
            <a:avLst/>
          </a:prstGeom>
        </p:spPr>
      </p:pic>
      <p:sp>
        <p:nvSpPr>
          <p:cNvPr id="14" name="Frame 13"/>
          <p:cNvSpPr/>
          <p:nvPr/>
        </p:nvSpPr>
        <p:spPr>
          <a:xfrm>
            <a:off x="8550879" y="3249705"/>
            <a:ext cx="2736304" cy="28803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3793" y="4267288"/>
            <a:ext cx="2288242" cy="1278510"/>
          </a:xfrm>
          <a:prstGeom prst="rect">
            <a:avLst/>
          </a:prstGeom>
        </p:spPr>
      </p:pic>
      <p:cxnSp>
        <p:nvCxnSpPr>
          <p:cNvPr id="17" name="Curved Connector 16"/>
          <p:cNvCxnSpPr>
            <a:stCxn id="3" idx="3"/>
            <a:endCxn id="15" idx="3"/>
          </p:cNvCxnSpPr>
          <p:nvPr/>
        </p:nvCxnSpPr>
        <p:spPr>
          <a:xfrm flipH="1">
            <a:off x="11122035" y="3366805"/>
            <a:ext cx="47946" cy="1539738"/>
          </a:xfrm>
          <a:prstGeom prst="curvedConnector3">
            <a:avLst>
              <a:gd name="adj1" fmla="val -4767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60543" y="165500"/>
            <a:ext cx="3219075" cy="530492"/>
            <a:chOff x="4299773" y="1452059"/>
            <a:chExt cx="3219075" cy="530492"/>
          </a:xfrm>
        </p:grpSpPr>
        <p:sp>
          <p:nvSpPr>
            <p:cNvPr id="5" name="矩形 4"/>
            <p:cNvSpPr/>
            <p:nvPr/>
          </p:nvSpPr>
          <p:spPr>
            <a:xfrm>
              <a:off x="4955326" y="1486472"/>
              <a:ext cx="25635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altLang="zh-CN" sz="2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Methods</a:t>
              </a:r>
              <a:r>
                <a:rPr lang="zh-CN" altLang="en-US" sz="2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and</a:t>
              </a:r>
              <a:r>
                <a:rPr lang="zh-CN" altLang="en-US" sz="2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Idea</a:t>
              </a: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7" name="矩形: 圆角 6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矩形: 圆角 7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altLang="zh-SG" sz="32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9" name="直接连接符 8"/>
          <p:cNvCxnSpPr/>
          <p:nvPr/>
        </p:nvCxnSpPr>
        <p:spPr>
          <a:xfrm flipV="1">
            <a:off x="1487075" y="1124292"/>
            <a:ext cx="9634960" cy="4954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79"/>
          <a:stretch>
            <a:fillRect/>
          </a:stretch>
        </p:blipFill>
        <p:spPr>
          <a:xfrm>
            <a:off x="8976360" y="5725160"/>
            <a:ext cx="2969895" cy="8216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958590" y="607811"/>
            <a:ext cx="42748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CCE</a:t>
            </a:r>
          </a:p>
        </p:txBody>
      </p:sp>
      <p:sp>
        <p:nvSpPr>
          <p:cNvPr id="13" name="文本框 99"/>
          <p:cNvSpPr txBox="1"/>
          <p:nvPr/>
        </p:nvSpPr>
        <p:spPr>
          <a:xfrm>
            <a:off x="755748" y="1239977"/>
            <a:ext cx="10680503" cy="101566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/>
            <a:r>
              <a:rPr lang="en-US" altLang="zh-CN" sz="2000" dirty="0">
                <a:solidFill>
                  <a:srgbClr val="111111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So, we have total REs of </a:t>
            </a:r>
            <a:r>
              <a:rPr lang="en-US" altLang="zh-CN" sz="2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72 x 2 = 144 </a:t>
            </a:r>
            <a:r>
              <a:rPr lang="en-US" altLang="zh-CN" sz="2000" dirty="0">
                <a:solidFill>
                  <a:srgbClr val="111111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REs to transmit control info. </a:t>
            </a:r>
          </a:p>
          <a:p>
            <a:pPr algn="l"/>
            <a:r>
              <a:rPr lang="en-US" altLang="zh-CN" sz="2000" dirty="0">
                <a:solidFill>
                  <a:srgbClr val="111111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Note that, </a:t>
            </a:r>
            <a:r>
              <a:rPr lang="en-US" altLang="zh-CN" sz="2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each CCE </a:t>
            </a:r>
            <a:r>
              <a:rPr lang="en-US" altLang="zh-CN" sz="2000" dirty="0">
                <a:highlight>
                  <a:srgbClr val="FFFF00"/>
                </a:highligh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contains </a:t>
            </a:r>
            <a:r>
              <a:rPr lang="en-US" altLang="zh-CN" sz="2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 x 9 = 36 </a:t>
            </a:r>
            <a:r>
              <a:rPr lang="en-US" altLang="zh-CN" sz="2000" dirty="0">
                <a:highlight>
                  <a:srgbClr val="FFFF00"/>
                </a:highligh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REs. So, we may use </a:t>
            </a:r>
            <a:r>
              <a:rPr lang="en-US" altLang="zh-CN" sz="20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144/36 = 4 CCEs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arranged in aggregation way, to transmit control information.</a:t>
            </a:r>
            <a:endParaRPr lang="en-US" altLang="zh-CN" sz="2000" dirty="0">
              <a:solidFill>
                <a:srgbClr val="11111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00" y="2674147"/>
            <a:ext cx="7772400" cy="32797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081" y="2947705"/>
            <a:ext cx="2501900" cy="838200"/>
          </a:xfrm>
          <a:prstGeom prst="rect">
            <a:avLst/>
          </a:prstGeom>
        </p:spPr>
      </p:pic>
      <p:sp>
        <p:nvSpPr>
          <p:cNvPr id="14" name="Frame 13"/>
          <p:cNvSpPr/>
          <p:nvPr/>
        </p:nvSpPr>
        <p:spPr>
          <a:xfrm>
            <a:off x="8550879" y="3249705"/>
            <a:ext cx="2736304" cy="28803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3793" y="4267288"/>
            <a:ext cx="2288242" cy="1278510"/>
          </a:xfrm>
          <a:prstGeom prst="rect">
            <a:avLst/>
          </a:prstGeom>
        </p:spPr>
      </p:pic>
      <p:cxnSp>
        <p:nvCxnSpPr>
          <p:cNvPr id="17" name="Curved Connector 16"/>
          <p:cNvCxnSpPr>
            <a:stCxn id="3" idx="3"/>
            <a:endCxn id="15" idx="3"/>
          </p:cNvCxnSpPr>
          <p:nvPr/>
        </p:nvCxnSpPr>
        <p:spPr>
          <a:xfrm flipH="1">
            <a:off x="11122035" y="3366805"/>
            <a:ext cx="47946" cy="1539738"/>
          </a:xfrm>
          <a:prstGeom prst="curvedConnector3">
            <a:avLst>
              <a:gd name="adj1" fmla="val -4767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60543" y="165500"/>
            <a:ext cx="3219075" cy="530492"/>
            <a:chOff x="4299773" y="1452059"/>
            <a:chExt cx="3219075" cy="530492"/>
          </a:xfrm>
        </p:grpSpPr>
        <p:sp>
          <p:nvSpPr>
            <p:cNvPr id="5" name="矩形 4"/>
            <p:cNvSpPr/>
            <p:nvPr/>
          </p:nvSpPr>
          <p:spPr>
            <a:xfrm>
              <a:off x="4955326" y="1486472"/>
              <a:ext cx="25635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altLang="zh-CN" sz="2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Methods</a:t>
              </a:r>
              <a:r>
                <a:rPr lang="zh-CN" altLang="en-US" sz="2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and</a:t>
              </a:r>
              <a:r>
                <a:rPr lang="zh-CN" altLang="en-US" sz="2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Idea</a:t>
              </a: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7" name="矩形: 圆角 6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矩形: 圆角 7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altLang="zh-SG" sz="32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9" name="直接连接符 8"/>
          <p:cNvCxnSpPr/>
          <p:nvPr/>
        </p:nvCxnSpPr>
        <p:spPr>
          <a:xfrm flipV="1">
            <a:off x="1487075" y="1124292"/>
            <a:ext cx="9634960" cy="4954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79"/>
          <a:stretch>
            <a:fillRect/>
          </a:stretch>
        </p:blipFill>
        <p:spPr>
          <a:xfrm>
            <a:off x="8976360" y="5725160"/>
            <a:ext cx="2969895" cy="8216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958590" y="607811"/>
            <a:ext cx="42748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CCE</a:t>
            </a:r>
          </a:p>
        </p:txBody>
      </p:sp>
      <p:sp>
        <p:nvSpPr>
          <p:cNvPr id="13" name="文本框 99"/>
          <p:cNvSpPr txBox="1"/>
          <p:nvPr/>
        </p:nvSpPr>
        <p:spPr>
          <a:xfrm>
            <a:off x="755748" y="1239977"/>
            <a:ext cx="10680503" cy="101566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/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Note that,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each CCE 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contains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 x 9 = 36 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REs. So, we may use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144/36 = 4 CCEs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arranged in aggregation way, to transmit control information.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And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each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CCE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contains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OFDM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symbols,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each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symbol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will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arrange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their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REGs</a:t>
            </a:r>
            <a:endParaRPr lang="en-US" altLang="zh-CN" sz="2000" dirty="0">
              <a:solidFill>
                <a:srgbClr val="11111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096" y="2293160"/>
            <a:ext cx="7772400" cy="3957029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sustech.edu.cn/wp-content/themes/twentyseventeen/images/sustech-logo-c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199" y="2258587"/>
            <a:ext cx="7008714" cy="139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3286384" y="3650498"/>
            <a:ext cx="561976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SG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anose="02010609060101010101" pitchFamily="49" charset="-122"/>
              </a:rPr>
              <a:t>Thanks for Listening !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16</a:t>
            </a:fld>
            <a:endParaRPr lang="zh-SG" altLang="en-US"/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74665" y="2228279"/>
            <a:ext cx="183578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目</a:t>
            </a:r>
            <a:endParaRPr lang="en-US" altLang="zh-CN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dist"/>
            <a:r>
              <a:rPr lang="zh-CN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录</a:t>
            </a:r>
            <a:endParaRPr lang="zh-SG" alt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440108" y="908749"/>
            <a:ext cx="5520026" cy="557633"/>
            <a:chOff x="4299773" y="1452059"/>
            <a:chExt cx="5520026" cy="557633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486447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altLang="zh-CN" sz="28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Task Overall</a:t>
              </a:r>
              <a:r>
                <a:rPr lang="zh-CN" altLang="en-US" sz="28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8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and</a:t>
              </a:r>
              <a:r>
                <a:rPr lang="zh-CN" altLang="en-US" sz="28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8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Introduction</a:t>
              </a: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0" name="矩形: 圆角 9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378DC0"/>
              </a:solidFill>
              <a:ln>
                <a:solidFill>
                  <a:srgbClr val="378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矩形: 圆角 10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378D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4440108" y="1989045"/>
            <a:ext cx="965433" cy="530492"/>
            <a:chOff x="4299773" y="2134951"/>
            <a:chExt cx="965433" cy="530492"/>
          </a:xfrm>
        </p:grpSpPr>
        <p:grpSp>
          <p:nvGrpSpPr>
            <p:cNvPr id="13" name="组合 12"/>
            <p:cNvGrpSpPr/>
            <p:nvPr/>
          </p:nvGrpSpPr>
          <p:grpSpPr>
            <a:xfrm>
              <a:off x="4299773" y="2134951"/>
              <a:ext cx="530492" cy="530492"/>
              <a:chOff x="5416598" y="4355615"/>
              <a:chExt cx="530492" cy="530492"/>
            </a:xfrm>
          </p:grpSpPr>
          <p:sp>
            <p:nvSpPr>
              <p:cNvPr id="14" name="矩形: 圆角 13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378DC0"/>
              </a:solidFill>
              <a:ln>
                <a:solidFill>
                  <a:srgbClr val="378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矩形: 圆角 14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378D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4955326" y="2169364"/>
              <a:ext cx="30988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440108" y="1988694"/>
            <a:ext cx="3584173" cy="1535574"/>
            <a:chOff x="4299773" y="1812761"/>
            <a:chExt cx="3584173" cy="1535574"/>
          </a:xfrm>
        </p:grpSpPr>
        <p:grpSp>
          <p:nvGrpSpPr>
            <p:cNvPr id="16" name="组合 15"/>
            <p:cNvGrpSpPr/>
            <p:nvPr/>
          </p:nvGrpSpPr>
          <p:grpSpPr>
            <a:xfrm>
              <a:off x="4299773" y="2817843"/>
              <a:ext cx="530492" cy="530492"/>
              <a:chOff x="5416598" y="4355615"/>
              <a:chExt cx="530492" cy="530492"/>
            </a:xfrm>
          </p:grpSpPr>
          <p:sp>
            <p:nvSpPr>
              <p:cNvPr id="17" name="矩形: 圆角 16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378DC0"/>
              </a:solidFill>
              <a:ln>
                <a:solidFill>
                  <a:srgbClr val="378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矩形: 圆角 17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378D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4955326" y="1812761"/>
              <a:ext cx="2928620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Ideas and Method</a:t>
              </a:r>
            </a:p>
          </p:txBody>
        </p:sp>
      </p:grpSp>
      <p:sp>
        <p:nvSpPr>
          <p:cNvPr id="30" name="矩形 29"/>
          <p:cNvSpPr/>
          <p:nvPr/>
        </p:nvSpPr>
        <p:spPr>
          <a:xfrm>
            <a:off x="5095875" y="2981325"/>
            <a:ext cx="23686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Solution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2</a:t>
            </a:fld>
            <a:endParaRPr lang="zh-SG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4441799" y="4078974"/>
            <a:ext cx="965433" cy="530492"/>
            <a:chOff x="4299773" y="2134951"/>
            <a:chExt cx="965433" cy="530492"/>
          </a:xfrm>
        </p:grpSpPr>
        <p:grpSp>
          <p:nvGrpSpPr>
            <p:cNvPr id="22" name="组合 21"/>
            <p:cNvGrpSpPr/>
            <p:nvPr/>
          </p:nvGrpSpPr>
          <p:grpSpPr>
            <a:xfrm>
              <a:off x="4299773" y="2134951"/>
              <a:ext cx="530492" cy="530492"/>
              <a:chOff x="5416598" y="4355615"/>
              <a:chExt cx="530492" cy="530492"/>
            </a:xfrm>
          </p:grpSpPr>
          <p:sp>
            <p:nvSpPr>
              <p:cNvPr id="23" name="矩形: 圆角 13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378DC0"/>
              </a:solidFill>
              <a:ln>
                <a:solidFill>
                  <a:srgbClr val="378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矩形: 圆角 14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378D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en-US" altLang="zh-SG" sz="3200" b="1" dirty="0">
                  <a:solidFill>
                    <a:srgbClr val="378D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>
              <a:off x="4955326" y="2169364"/>
              <a:ext cx="30988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5095661" y="4077479"/>
            <a:ext cx="52247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and Experience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43557" y="202421"/>
            <a:ext cx="1724098" cy="538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sz="3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1158703" y="4271849"/>
            <a:ext cx="99187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158702" y="4521971"/>
            <a:ext cx="774797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074940" y="3455432"/>
            <a:ext cx="7638754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Overall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3</a:t>
            </a:fld>
            <a:endParaRPr lang="zh-SG" altLang="en-US"/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432612" y="2848952"/>
            <a:ext cx="7326776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60543" y="165500"/>
            <a:ext cx="2802872" cy="530492"/>
            <a:chOff x="4299773" y="1452059"/>
            <a:chExt cx="2802872" cy="530492"/>
          </a:xfrm>
        </p:grpSpPr>
        <p:sp>
          <p:nvSpPr>
            <p:cNvPr id="5" name="矩形 4"/>
            <p:cNvSpPr/>
            <p:nvPr/>
          </p:nvSpPr>
          <p:spPr>
            <a:xfrm>
              <a:off x="4955326" y="1486472"/>
              <a:ext cx="21473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altLang="zh-CN" sz="2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Task Overview</a:t>
              </a: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7" name="矩形: 圆角 6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矩形: 圆角 7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</p:grpSp>
      </p:grpSp>
      <p:cxnSp>
        <p:nvCxnSpPr>
          <p:cNvPr id="9" name="直接连接符 8"/>
          <p:cNvCxnSpPr/>
          <p:nvPr/>
        </p:nvCxnSpPr>
        <p:spPr>
          <a:xfrm flipV="1">
            <a:off x="1487075" y="1124292"/>
            <a:ext cx="9634960" cy="4954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79"/>
          <a:stretch>
            <a:fillRect/>
          </a:stretch>
        </p:blipFill>
        <p:spPr>
          <a:xfrm>
            <a:off x="8976360" y="5725160"/>
            <a:ext cx="2969895" cy="8216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958590" y="607811"/>
            <a:ext cx="42748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Task Overview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1308735" y="1381125"/>
            <a:ext cx="9936974" cy="193899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457200" indent="-457200" algn="l">
              <a:buAutoNum type="arabicPeriod"/>
            </a:pPr>
            <a:r>
              <a:rPr lang="en-US" sz="2400" b="1" u="none" strike="noStrike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 the REs are organized into CCEs with 1.4MHz bandwidth and CFI = 2?</a:t>
            </a:r>
          </a:p>
          <a:p>
            <a:pPr algn="l"/>
            <a:r>
              <a:rPr lang="en-US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zh-CN" altLang="en-US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part,</a:t>
            </a:r>
            <a:r>
              <a:rPr lang="zh-CN" altLang="en-US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zh-CN" altLang="en-US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zh-CN" altLang="en-US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going</a:t>
            </a:r>
            <a:r>
              <a:rPr lang="zh-CN" altLang="en-US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talk</a:t>
            </a:r>
            <a:r>
              <a:rPr lang="zh-CN" altLang="en-US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r>
              <a:rPr lang="zh-CN" altLang="en-US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zh-CN" altLang="en-US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</a:t>
            </a:r>
            <a:r>
              <a:rPr lang="zh-CN" altLang="en-US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zh-CN" altLang="en-US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organized</a:t>
            </a:r>
            <a:r>
              <a:rPr lang="zh-CN" altLang="en-US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lang="zh-CN" altLang="en-US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CCEs,</a:t>
            </a:r>
            <a:r>
              <a:rPr lang="zh-CN" altLang="en-US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1.4MHz</a:t>
            </a:r>
            <a:r>
              <a:rPr lang="zh-CN" altLang="en-US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zh-CN" altLang="en-US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bandwidth</a:t>
            </a:r>
            <a:r>
              <a:rPr lang="zh-CN" altLang="en-US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CFI</a:t>
            </a:r>
            <a:r>
              <a:rPr lang="zh-CN" altLang="en-US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equals</a:t>
            </a:r>
            <a:r>
              <a:rPr lang="zh-CN" altLang="en-US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2,</a:t>
            </a:r>
            <a:r>
              <a:rPr lang="zh-CN" altLang="en-US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</a:t>
            </a:r>
            <a:r>
              <a:rPr lang="zh-CN" altLang="en-US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CN" altLang="en-US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step.</a:t>
            </a:r>
            <a:endParaRPr lang="en-US" sz="2400" u="none" strike="noStrike" dirty="0"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2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43557" y="202421"/>
            <a:ext cx="1724098" cy="538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endParaRPr lang="en-US" altLang="zh-SG" sz="3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158703" y="4271849"/>
            <a:ext cx="99187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158702" y="4521971"/>
            <a:ext cx="774797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074940" y="3455432"/>
            <a:ext cx="7638754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Ideas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5</a:t>
            </a:fld>
            <a:endParaRPr lang="zh-SG" altLang="en-US"/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60543" y="165500"/>
            <a:ext cx="3193013" cy="530492"/>
            <a:chOff x="4299773" y="1452059"/>
            <a:chExt cx="3193013" cy="530492"/>
          </a:xfrm>
        </p:grpSpPr>
        <p:sp>
          <p:nvSpPr>
            <p:cNvPr id="5" name="矩形 4"/>
            <p:cNvSpPr/>
            <p:nvPr/>
          </p:nvSpPr>
          <p:spPr>
            <a:xfrm>
              <a:off x="4955326" y="1486472"/>
              <a:ext cx="253746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spcBef>
                  <a:spcPts val="1200"/>
                </a:spcBef>
              </a:pPr>
              <a:r>
                <a:rPr lang="en-US" altLang="zh-CN" sz="2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Methods</a:t>
              </a:r>
              <a:r>
                <a:rPr lang="zh-CN" altLang="en-US" sz="2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 </a:t>
              </a:r>
              <a:r>
                <a:rPr lang="en-US" altLang="zh-CN" sz="2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and</a:t>
              </a:r>
              <a:r>
                <a:rPr lang="zh-CN" altLang="en-US" sz="2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 </a:t>
              </a:r>
              <a:r>
                <a:rPr lang="en-US" altLang="zh-CN" sz="2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Idea</a:t>
              </a:r>
              <a:endPara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7" name="矩形: 圆角 6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矩形: 圆角 7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</p:grpSp>
      </p:grpSp>
      <p:cxnSp>
        <p:nvCxnSpPr>
          <p:cNvPr id="9" name="直接连接符 8"/>
          <p:cNvCxnSpPr/>
          <p:nvPr/>
        </p:nvCxnSpPr>
        <p:spPr>
          <a:xfrm flipV="1">
            <a:off x="1487075" y="1124292"/>
            <a:ext cx="9634960" cy="4954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79"/>
          <a:stretch>
            <a:fillRect/>
          </a:stretch>
        </p:blipFill>
        <p:spPr>
          <a:xfrm>
            <a:off x="8976360" y="5725160"/>
            <a:ext cx="2969895" cy="8216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958590" y="607811"/>
            <a:ext cx="42748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Code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Overview</a:t>
            </a:r>
          </a:p>
        </p:txBody>
      </p:sp>
      <p:sp>
        <p:nvSpPr>
          <p:cNvPr id="14" name="文本框 99"/>
          <p:cNvSpPr txBox="1"/>
          <p:nvPr/>
        </p:nvSpPr>
        <p:spPr>
          <a:xfrm>
            <a:off x="1343472" y="1340768"/>
            <a:ext cx="9505056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CFI is an indicator telling how many OFDM symbols are used for carrying control channel (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e.g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PDCCH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PHICH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at each subframe. (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TS36.212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v13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5.3.4)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CFI is transmitted via QPSK, through a special channel called </a:t>
            </a:r>
            <a:r>
              <a:rPr lang="en-US" sz="2000" b="1" dirty="0" err="1">
                <a:solidFill>
                  <a:srgbClr val="EA6B00"/>
                </a:solidFill>
                <a:effectLst/>
                <a:latin typeface="Calibri" panose="020F0502020204030204" pitchFamily="34" charset="0"/>
              </a:rPr>
              <a:t>PCFICH</a:t>
            </a:r>
            <a:endParaRPr lang="en-US" sz="2000" dirty="0"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517" y="2709024"/>
            <a:ext cx="5969000" cy="23114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3497303" y="3726133"/>
            <a:ext cx="1478393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文本框 99"/>
          <p:cNvSpPr txBox="1"/>
          <p:nvPr/>
        </p:nvSpPr>
        <p:spPr>
          <a:xfrm>
            <a:off x="407035" y="3500755"/>
            <a:ext cx="294513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Since CFI is given as 2 in this scenario, this CFI codeword is what we want.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60543" y="165500"/>
            <a:ext cx="3193013" cy="530492"/>
            <a:chOff x="4299773" y="1452059"/>
            <a:chExt cx="3193013" cy="530492"/>
          </a:xfrm>
        </p:grpSpPr>
        <p:sp>
          <p:nvSpPr>
            <p:cNvPr id="5" name="矩形 4"/>
            <p:cNvSpPr/>
            <p:nvPr/>
          </p:nvSpPr>
          <p:spPr>
            <a:xfrm>
              <a:off x="4955326" y="1486472"/>
              <a:ext cx="253746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spcBef>
                  <a:spcPts val="1200"/>
                </a:spcBef>
              </a:pPr>
              <a:r>
                <a:rPr lang="en-US" altLang="zh-CN" sz="2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Methods</a:t>
              </a:r>
              <a:r>
                <a:rPr lang="zh-CN" altLang="en-US" sz="2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 </a:t>
              </a:r>
              <a:r>
                <a:rPr lang="en-US" altLang="zh-CN" sz="2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and</a:t>
              </a:r>
              <a:r>
                <a:rPr lang="zh-CN" altLang="en-US" sz="2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 </a:t>
              </a:r>
              <a:r>
                <a:rPr lang="en-US" altLang="zh-CN" sz="2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Idea</a:t>
              </a:r>
              <a:endPara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7" name="矩形: 圆角 6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矩形: 圆角 7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</p:grpSp>
      </p:grpSp>
      <p:cxnSp>
        <p:nvCxnSpPr>
          <p:cNvPr id="9" name="直接连接符 8"/>
          <p:cNvCxnSpPr/>
          <p:nvPr/>
        </p:nvCxnSpPr>
        <p:spPr>
          <a:xfrm flipV="1">
            <a:off x="1487075" y="1124292"/>
            <a:ext cx="9634960" cy="4954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79"/>
          <a:stretch>
            <a:fillRect/>
          </a:stretch>
        </p:blipFill>
        <p:spPr>
          <a:xfrm>
            <a:off x="8976360" y="5725160"/>
            <a:ext cx="2969895" cy="8216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958590" y="607811"/>
            <a:ext cx="42748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Code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Overview</a:t>
            </a: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631315" y="1557020"/>
            <a:ext cx="9207500" cy="1905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文本框 15"/>
          <p:cNvSpPr txBox="1"/>
          <p:nvPr>
            <p:custDataLst>
              <p:tags r:id="rId2"/>
            </p:custDataLst>
          </p:nvPr>
        </p:nvSpPr>
        <p:spPr>
          <a:xfrm>
            <a:off x="1623060" y="3644900"/>
            <a:ext cx="921575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the relevant explanation in 3GPP 36.212 version 5.3.4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 above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, since each subcarrier (RE) occupies a bandwidth of 15kHz and each resource block (RB) contains 12 subcarriers, the total bandwidth occupied is 180kHz. In the case of a 1.4MHz operating bandwidth, it falls under case 2, where the span of the DCI in terms of OFDM symbols is CFI+1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So CFI = 2 means 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span of the DCI in terms of OFDM symbols is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3.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432612" y="2848952"/>
            <a:ext cx="7326776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60543" y="165500"/>
            <a:ext cx="3219075" cy="530492"/>
            <a:chOff x="4299773" y="1452059"/>
            <a:chExt cx="3219075" cy="530492"/>
          </a:xfrm>
        </p:grpSpPr>
        <p:sp>
          <p:nvSpPr>
            <p:cNvPr id="5" name="矩形 4"/>
            <p:cNvSpPr/>
            <p:nvPr/>
          </p:nvSpPr>
          <p:spPr>
            <a:xfrm>
              <a:off x="4955326" y="1486472"/>
              <a:ext cx="25635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altLang="zh-CN" sz="2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Methods</a:t>
              </a:r>
              <a:r>
                <a:rPr lang="zh-CN" altLang="en-US" sz="2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and</a:t>
              </a:r>
              <a:r>
                <a:rPr lang="zh-CN" altLang="en-US" sz="2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Idea</a:t>
              </a: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7" name="矩形: 圆角 6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矩形: 圆角 7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altLang="zh-SG" sz="32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9" name="直接连接符 8"/>
          <p:cNvCxnSpPr/>
          <p:nvPr/>
        </p:nvCxnSpPr>
        <p:spPr>
          <a:xfrm flipV="1">
            <a:off x="1487075" y="1124292"/>
            <a:ext cx="9634960" cy="4954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79"/>
          <a:stretch>
            <a:fillRect/>
          </a:stretch>
        </p:blipFill>
        <p:spPr>
          <a:xfrm>
            <a:off x="8976360" y="5725160"/>
            <a:ext cx="2969895" cy="8216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958590" y="607811"/>
            <a:ext cx="42748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CCE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Organization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54" y="1441728"/>
            <a:ext cx="11048092" cy="1660334"/>
          </a:xfrm>
          <a:prstGeom prst="rect">
            <a:avLst/>
          </a:prstGeom>
        </p:spPr>
      </p:pic>
      <p:sp>
        <p:nvSpPr>
          <p:cNvPr id="11" name="文本框 99"/>
          <p:cNvSpPr txBox="1"/>
          <p:nvPr/>
        </p:nvSpPr>
        <p:spPr>
          <a:xfrm>
            <a:off x="816096" y="3374908"/>
            <a:ext cx="10456946" cy="70788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/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From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slides,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we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can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know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that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each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CCE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consists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of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9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REGs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while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each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REG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consists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of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REs</a:t>
            </a:r>
          </a:p>
          <a:p>
            <a:pPr algn="l"/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Since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QPSK</a:t>
            </a:r>
            <a:r>
              <a:rPr lang="zh-CN" altLang="en-US" sz="2000" b="1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is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used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for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CCE,</a:t>
            </a:r>
            <a:r>
              <a:rPr lang="zh-CN" altLang="en-US" sz="2000" b="1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each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CCE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consists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of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72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bits.</a:t>
            </a:r>
            <a:endParaRPr lang="en-US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432612" y="2848952"/>
            <a:ext cx="7326776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60543" y="165500"/>
            <a:ext cx="3219075" cy="530492"/>
            <a:chOff x="4299773" y="1452059"/>
            <a:chExt cx="3219075" cy="530492"/>
          </a:xfrm>
        </p:grpSpPr>
        <p:sp>
          <p:nvSpPr>
            <p:cNvPr id="5" name="矩形 4"/>
            <p:cNvSpPr/>
            <p:nvPr/>
          </p:nvSpPr>
          <p:spPr>
            <a:xfrm>
              <a:off x="4955326" y="1486472"/>
              <a:ext cx="25635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altLang="zh-CN" sz="2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Methods</a:t>
              </a:r>
              <a:r>
                <a:rPr lang="zh-CN" altLang="en-US" sz="2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and</a:t>
              </a:r>
              <a:r>
                <a:rPr lang="zh-CN" altLang="en-US" sz="2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Idea</a:t>
              </a: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7" name="矩形: 圆角 6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矩形: 圆角 7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altLang="zh-SG" sz="32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9" name="直接连接符 8"/>
          <p:cNvCxnSpPr/>
          <p:nvPr/>
        </p:nvCxnSpPr>
        <p:spPr>
          <a:xfrm flipV="1">
            <a:off x="1487075" y="1124292"/>
            <a:ext cx="9634960" cy="4954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79"/>
          <a:stretch>
            <a:fillRect/>
          </a:stretch>
        </p:blipFill>
        <p:spPr>
          <a:xfrm>
            <a:off x="8976360" y="5725160"/>
            <a:ext cx="2969895" cy="8216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958590" y="607811"/>
            <a:ext cx="42748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CCE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Organization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16096" y="1441728"/>
            <a:ext cx="6397519" cy="4752092"/>
          </a:xfrm>
          <a:prstGeom prst="rect">
            <a:avLst/>
          </a:prstGeom>
        </p:spPr>
      </p:pic>
      <p:sp>
        <p:nvSpPr>
          <p:cNvPr id="13" name="文本框 99"/>
          <p:cNvSpPr txBox="1"/>
          <p:nvPr/>
        </p:nvSpPr>
        <p:spPr>
          <a:xfrm>
            <a:off x="7134966" y="1552352"/>
            <a:ext cx="4433642" cy="163121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/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From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slides,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we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can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know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that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each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CCE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consists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of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9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REGs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while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each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REG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consists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of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 err="1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REs.</a:t>
            </a:r>
            <a:endParaRPr lang="en-US" altLang="zh-CN" sz="2000" b="1" dirty="0">
              <a:solidFill>
                <a:srgbClr val="11111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Since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QPSK</a:t>
            </a:r>
            <a:r>
              <a:rPr lang="zh-CN" altLang="en-US" sz="2000" b="1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is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used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for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CCE,</a:t>
            </a:r>
            <a:r>
              <a:rPr lang="zh-CN" altLang="en-US" sz="2000" b="1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each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CCE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consists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of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72</a:t>
            </a:r>
            <a:r>
              <a:rPr lang="zh-CN" altLang="en-US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bits.</a:t>
            </a:r>
            <a:endParaRPr lang="en-US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e1eb0a07-e9c3-43d6-92df-3db16af9ede5"/>
  <p:tag name="COMMONDATA" val="eyJoZGlkIjoiOGIyNjU0ZjliNzNkMGJlNTJlMDAxYWE4MjQzNzRlZmU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696</Words>
  <Application>Microsoft Office PowerPoint</Application>
  <PresentationFormat>宽屏</PresentationFormat>
  <Paragraphs>86</Paragraphs>
  <Slides>16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 YAO</dc:creator>
  <cp:lastModifiedBy>孙逸涵</cp:lastModifiedBy>
  <cp:revision>210</cp:revision>
  <dcterms:created xsi:type="dcterms:W3CDTF">2019-05-07T06:35:00Z</dcterms:created>
  <dcterms:modified xsi:type="dcterms:W3CDTF">2023-04-13T14:05:26Z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ICV">
    <vt:lpwstr>0A900151EB1B44ACB03013B1D61CCD9B_13</vt:lpwstr>
  </property>
</Properties>
</file>